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68" r:id="rId2"/>
    <p:sldId id="331" r:id="rId3"/>
    <p:sldId id="334" r:id="rId4"/>
    <p:sldId id="333" r:id="rId5"/>
    <p:sldId id="365" r:id="rId6"/>
    <p:sldId id="367" r:id="rId7"/>
    <p:sldId id="366" r:id="rId8"/>
    <p:sldId id="262" r:id="rId9"/>
    <p:sldId id="335" r:id="rId10"/>
    <p:sldId id="339" r:id="rId11"/>
    <p:sldId id="340" r:id="rId12"/>
    <p:sldId id="369" r:id="rId13"/>
    <p:sldId id="370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DC38B-D2F6-430E-9365-B2DC15B49324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0BE5-CE42-4788-A71F-63EE54075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023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C6EBCC-39B2-4E48-AADA-C31B96CF9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57D3CB-4B21-41D9-8935-C61DB894F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75C34D0-8DA7-4920-BA21-A2A0209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5723D64-D696-45FE-B13F-A3F889D16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981C3D-848E-4F55-A577-2FA4CD5D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24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40A1E0-D863-4EBD-893B-225905C4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8820AD2-30C3-479C-A0DD-401BBE810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06624E-0835-400A-98E5-F0199D47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428F5C9-D1B2-4B77-82BD-AA35C4AE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129F7F2-9564-4F46-94BA-46D642CD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636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B715395-4DBC-49F4-9E5E-7E873D325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03FE87D-E73E-4CE1-B654-35B291F49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0F7C57-2851-4656-A5EA-450CF6505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857E01B-933C-4539-91F3-18FA0E07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00E44FA-9725-43EA-A32F-C09051D8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742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B04F5F-62A8-4421-830D-4562F3069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315D53-5940-442D-B5FD-0F87A0745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9CA909C-212A-444B-938A-615A2E91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02D459-53B1-4040-AE66-38B8CAE8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46A247-57E4-492F-962D-4A6C8151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29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8975BD-AF59-4366-B912-AA1095EA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4E3C05B-80AD-449C-B92C-927F737BD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393B5D1-2047-42D7-845A-75610482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1CA9662-AB28-462A-82BC-89A0A763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3B9A10C-7096-4805-AE68-6288EBB0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4746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0570C9-614C-4D12-A61C-8157F991E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0D6286-B0AD-4061-86FC-58EFD1D43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232D9F8-FA33-45CA-8605-E93B632FD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2F67BC2-5A3C-4E81-9CEB-550E75A7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BBBC83E-4417-4ACF-8B78-7D10D75D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35D1AB4-B015-4B6C-9779-ABAC27AB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371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E1C2C6-6170-4B8E-AAC5-942A3E60B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9700B-0582-427E-8A86-F34F201EA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5D5C75F-30E4-4B4F-9B60-B7396B3FA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AAED642-185D-4FEB-B314-2974B44E4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66EB28F-7255-4402-93DC-BAE74DF0F5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E139E39-BF1C-4DBC-BE0C-7D74D3AA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48FFEC9-BBEB-48C1-AF58-0453572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5DA3E09-DC33-4A89-88F7-506FD468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089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6C2139-9D09-4A47-AD54-62E5F29D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3889C9A-64C1-41B6-9834-169190BA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7C833E4-16B6-4567-9C5F-855AF811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C169996-5B34-4A45-8943-CB8668E2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667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FAB3138-0151-4D42-A8EE-FB77DB22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9BB0D10-2422-4B64-A16F-1DC8888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DB466BC-69DC-4E13-89B5-431A4E96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16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9BA31C-82A2-4C30-A8A0-BE7966BEA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2F8AF5-5969-432E-A0C8-C8766B89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A1199CB-861D-41F3-B18F-CE42AD452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2E9512-7478-4F7A-979A-3FC44849E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5FD874F-FD28-4431-9BDF-FCBBD169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C5E0676-34E1-46BD-880B-03E82981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136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62E8E0-190F-4808-B825-01D47862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06AA308-BE4F-4042-B1F6-5001AF15B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6B564FF-4E8B-4484-98CC-FAE085B5D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93C0F78-2FD9-4A91-8A2B-329C43E2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0BF64B4-6BFB-4FAA-B932-EF4BE871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37C2A56-050F-4C43-8F84-CDE5C1AE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091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FB372BA-8EB6-4D29-A572-6781ACB5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9B03F9B-F354-485B-AC09-FA0FA2479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37D3C15-B1B3-4428-B194-4A44C4597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03ADD-DF78-4DE9-BAA5-0534588E6ED7}" type="datetimeFigureOut">
              <a:rPr lang="tr-TR" smtClean="0"/>
              <a:t>19.02.2020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BB94E96-A421-445F-BC13-D73F0CA90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D70388F-D28F-4D32-83E0-9AB7BC21F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56FCD-341D-408B-9AEA-B231B4569B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153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12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Resim 2" descr="çayır, açık hava, alan, sürü içeren bir resim&#10;&#10;Açıklama otomatik olarak oluşturuldu">
            <a:extLst>
              <a:ext uri="{FF2B5EF4-FFF2-40B4-BE49-F238E27FC236}">
                <a16:creationId xmlns:a16="http://schemas.microsoft.com/office/drawing/2014/main" id="{B4D66579-48A2-44D0-8EA3-5E17ACD0F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r="-1" b="12579"/>
          <a:stretch/>
        </p:blipFill>
        <p:spPr>
          <a:xfrm>
            <a:off x="20" y="10"/>
            <a:ext cx="12188932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5AF72FF4-38E2-4903-ADB0-9B76E34A8B28}"/>
              </a:ext>
            </a:extLst>
          </p:cNvPr>
          <p:cNvSpPr txBox="1"/>
          <p:nvPr/>
        </p:nvSpPr>
        <p:spPr>
          <a:xfrm>
            <a:off x="-1034744" y="5237044"/>
            <a:ext cx="14491140" cy="120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Solunum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Yolu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Enfeksiyonları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9F9BA67-2AB7-493D-8839-3B24BC6C4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039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AABC9CC-4EC0-4B68-9DBA-6B10A659D9BF}"/>
              </a:ext>
            </a:extLst>
          </p:cNvPr>
          <p:cNvSpPr txBox="1"/>
          <p:nvPr/>
        </p:nvSpPr>
        <p:spPr>
          <a:xfrm>
            <a:off x="793811" y="108124"/>
            <a:ext cx="1060437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Koruma önlemleri hastalığın oluşumu ile paralel şekilde </a:t>
            </a:r>
          </a:p>
          <a:p>
            <a:r>
              <a:rPr lang="tr-TR" sz="3600" dirty="0"/>
              <a:t>alınmalıdır. </a:t>
            </a:r>
          </a:p>
          <a:p>
            <a:r>
              <a:rPr lang="tr-TR" sz="3600" dirty="0"/>
              <a:t>Hastalığın oluşumu; Stres, virüsler, bakteriler </a:t>
            </a:r>
          </a:p>
          <a:p>
            <a:r>
              <a:rPr lang="tr-TR" sz="3600" dirty="0"/>
              <a:t>şeklinde bir sıra takip eder. </a:t>
            </a:r>
          </a:p>
          <a:p>
            <a:r>
              <a:rPr lang="tr-TR" sz="3600" dirty="0"/>
              <a:t>Buna göre önce </a:t>
            </a:r>
            <a:r>
              <a:rPr lang="tr-TR" sz="3600" b="1" dirty="0"/>
              <a:t>stres önleyici </a:t>
            </a:r>
            <a:r>
              <a:rPr lang="tr-TR" sz="3600" dirty="0"/>
              <a:t>tedbirler alınmalıdır. </a:t>
            </a:r>
          </a:p>
          <a:p>
            <a:r>
              <a:rPr lang="tr-TR" sz="3600" dirty="0"/>
              <a:t>Aşılamalar :</a:t>
            </a:r>
          </a:p>
          <a:p>
            <a:r>
              <a:rPr lang="tr-TR" sz="3600" dirty="0"/>
              <a:t>1-) Virüslere karşı aşılamalar – 20 gün arayla 2 kez. </a:t>
            </a:r>
          </a:p>
          <a:p>
            <a:r>
              <a:rPr lang="tr-TR" sz="3600" dirty="0"/>
              <a:t>2-) </a:t>
            </a:r>
            <a:r>
              <a:rPr lang="tr-TR" sz="3600" dirty="0" err="1"/>
              <a:t>Pastörella</a:t>
            </a:r>
            <a:r>
              <a:rPr lang="tr-TR" sz="3600" dirty="0"/>
              <a:t> aşıları – 20 gün arayla 2 kez.</a:t>
            </a:r>
          </a:p>
          <a:p>
            <a:endParaRPr lang="tr-TR" sz="3600" dirty="0"/>
          </a:p>
        </p:txBody>
      </p:sp>
      <p:pic>
        <p:nvPicPr>
          <p:cNvPr id="3" name="Resim 5">
            <a:extLst>
              <a:ext uri="{FF2B5EF4-FFF2-40B4-BE49-F238E27FC236}">
                <a16:creationId xmlns:a16="http://schemas.microsoft.com/office/drawing/2014/main" id="{6EE079A6-7589-49C9-9DDA-94D45F2EA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 descr="çayır, inek, hayvan, memeli içeren bir resim&#10;&#10;Açıklama otomatik olarak oluşturuldu">
            <a:extLst>
              <a:ext uri="{FF2B5EF4-FFF2-40B4-BE49-F238E27FC236}">
                <a16:creationId xmlns:a16="http://schemas.microsoft.com/office/drawing/2014/main" id="{8FE2B6CB-304D-4E0D-8FEB-771C73946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15" y="4628626"/>
            <a:ext cx="2972499" cy="2229374"/>
          </a:xfrm>
          <a:prstGeom prst="rect">
            <a:avLst/>
          </a:prstGeom>
        </p:spPr>
      </p:pic>
      <p:pic>
        <p:nvPicPr>
          <p:cNvPr id="7" name="Resim 6" descr="inek, çayır, hayvan, memeli içeren bir resim&#10;&#10;Açıklama otomatik olarak oluşturuldu">
            <a:extLst>
              <a:ext uri="{FF2B5EF4-FFF2-40B4-BE49-F238E27FC236}">
                <a16:creationId xmlns:a16="http://schemas.microsoft.com/office/drawing/2014/main" id="{5987BB74-107C-4EDF-B871-9018C8F13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11" y="4628626"/>
            <a:ext cx="2972499" cy="2229374"/>
          </a:xfrm>
          <a:prstGeom prst="rect">
            <a:avLst/>
          </a:prstGeom>
        </p:spPr>
      </p:pic>
      <p:pic>
        <p:nvPicPr>
          <p:cNvPr id="9" name="Resim 8" descr="çayır, açık hava, inek, alan içeren bir resim&#10;&#10;Açıklama otomatik olarak oluşturuldu">
            <a:extLst>
              <a:ext uri="{FF2B5EF4-FFF2-40B4-BE49-F238E27FC236}">
                <a16:creationId xmlns:a16="http://schemas.microsoft.com/office/drawing/2014/main" id="{43CAE3C0-794C-41FA-9F74-33C2080DF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407" y="4628626"/>
            <a:ext cx="2972499" cy="22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9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778DC2F-CF37-4AEF-BA1C-92B85C8D3F67}"/>
              </a:ext>
            </a:extLst>
          </p:cNvPr>
          <p:cNvSpPr txBox="1"/>
          <p:nvPr/>
        </p:nvSpPr>
        <p:spPr>
          <a:xfrm>
            <a:off x="318168" y="671691"/>
            <a:ext cx="101778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Eğer stresi önleme konusunda ihmal ve eksiklik varsa </a:t>
            </a:r>
          </a:p>
          <a:p>
            <a:r>
              <a:rPr lang="tr-TR" sz="3600" dirty="0"/>
              <a:t>hayvanlar stresi takip eden 3-10 gün içinde, ortalama </a:t>
            </a:r>
          </a:p>
          <a:p>
            <a:r>
              <a:rPr lang="tr-TR" sz="3600" dirty="0"/>
              <a:t>7 gün içinde öksürmeye başlarlar. Bu zaman stresin </a:t>
            </a:r>
          </a:p>
          <a:p>
            <a:r>
              <a:rPr lang="tr-TR" sz="3600" dirty="0"/>
              <a:t>şiddetine göre değişir.</a:t>
            </a:r>
          </a:p>
          <a:p>
            <a:endParaRPr lang="tr-TR" sz="3600" dirty="0"/>
          </a:p>
        </p:txBody>
      </p:sp>
      <p:pic>
        <p:nvPicPr>
          <p:cNvPr id="4" name="Resim 5">
            <a:extLst>
              <a:ext uri="{FF2B5EF4-FFF2-40B4-BE49-F238E27FC236}">
                <a16:creationId xmlns:a16="http://schemas.microsoft.com/office/drawing/2014/main" id="{1EF812C9-E345-4D3A-90CE-BF4E6B3A4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 descr="çayır, çit, inek, siyah içeren bir resim&#10;&#10;Açıklama otomatik olarak oluşturuldu">
            <a:extLst>
              <a:ext uri="{FF2B5EF4-FFF2-40B4-BE49-F238E27FC236}">
                <a16:creationId xmlns:a16="http://schemas.microsoft.com/office/drawing/2014/main" id="{0AE3A1EC-FA30-4C83-AE75-6C07AA648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8" y="3246539"/>
            <a:ext cx="4815281" cy="3611461"/>
          </a:xfrm>
          <a:prstGeom prst="rect">
            <a:avLst/>
          </a:prstGeom>
        </p:spPr>
      </p:pic>
      <p:pic>
        <p:nvPicPr>
          <p:cNvPr id="7" name="Resim 6" descr="çit, açık hava, grup, çayır içeren bir resim&#10;&#10;Açıklama otomatik olarak oluşturuldu">
            <a:extLst>
              <a:ext uri="{FF2B5EF4-FFF2-40B4-BE49-F238E27FC236}">
                <a16:creationId xmlns:a16="http://schemas.microsoft.com/office/drawing/2014/main" id="{BEEFDBB5-110B-4F11-A3C2-5CBEBDBE5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16" y="3246538"/>
            <a:ext cx="4815283" cy="36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1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E9B5E9C1-1377-453B-9782-D7BB04A14C85}"/>
              </a:ext>
            </a:extLst>
          </p:cNvPr>
          <p:cNvSpPr txBox="1"/>
          <p:nvPr/>
        </p:nvSpPr>
        <p:spPr>
          <a:xfrm>
            <a:off x="152400" y="67112"/>
            <a:ext cx="1188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Hastalık belirtileri ortaya çıktığında artık zatürre = </a:t>
            </a:r>
            <a:r>
              <a:rPr lang="tr-TR" sz="3600" dirty="0" err="1"/>
              <a:t>pnömoni</a:t>
            </a:r>
            <a:endParaRPr lang="tr-TR" sz="3600" dirty="0"/>
          </a:p>
          <a:p>
            <a:r>
              <a:rPr lang="tr-TR" sz="3600" dirty="0"/>
              <a:t>tedavisine başlamak gerekir.</a:t>
            </a:r>
          </a:p>
          <a:p>
            <a:r>
              <a:rPr lang="tr-TR" sz="3600" dirty="0"/>
              <a:t>Tedavide antibiyotikler ve yangı gidericiler</a:t>
            </a:r>
          </a:p>
          <a:p>
            <a:r>
              <a:rPr lang="tr-TR" sz="3600" dirty="0"/>
              <a:t>( </a:t>
            </a:r>
            <a:r>
              <a:rPr lang="tr-TR" sz="3600" dirty="0" err="1"/>
              <a:t>antiinflamatuvar</a:t>
            </a:r>
            <a:r>
              <a:rPr lang="tr-TR" sz="3600" dirty="0"/>
              <a:t> ilaçlar ) kullanılır.</a:t>
            </a:r>
          </a:p>
          <a:p>
            <a:r>
              <a:rPr lang="tr-TR" sz="3600" dirty="0"/>
              <a:t>Yine de aşı  programının kesintisiz sürdürülmesi yerinde olur. </a:t>
            </a:r>
          </a:p>
          <a:p>
            <a:r>
              <a:rPr lang="tr-TR" sz="3600" dirty="0"/>
              <a:t>Hastalığın nüksedici olduğunu unutmamak gerekir. </a:t>
            </a:r>
          </a:p>
          <a:p>
            <a:endParaRPr lang="tr-TR" sz="36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FF553EA-44AC-4B8D-AB95-C1E1EAE35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 descr="açık hava, inek, çayır, sürü içeren bir resim&#10;&#10;Açıklama otomatik olarak oluşturuldu">
            <a:extLst>
              <a:ext uri="{FF2B5EF4-FFF2-40B4-BE49-F238E27FC236}">
                <a16:creationId xmlns:a16="http://schemas.microsoft.com/office/drawing/2014/main" id="{19E7A944-5B19-4B32-9E73-0D1E19CCE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71612"/>
            <a:ext cx="4381850" cy="3286388"/>
          </a:xfrm>
          <a:prstGeom prst="rect">
            <a:avLst/>
          </a:prstGeom>
        </p:spPr>
      </p:pic>
      <p:pic>
        <p:nvPicPr>
          <p:cNvPr id="10" name="Resim 9" descr="çayır, inek, açık hava, alan içeren bir resim&#10;&#10;Açıklama otomatik olarak oluşturuldu">
            <a:extLst>
              <a:ext uri="{FF2B5EF4-FFF2-40B4-BE49-F238E27FC236}">
                <a16:creationId xmlns:a16="http://schemas.microsoft.com/office/drawing/2014/main" id="{4D3AB218-5FC0-4802-A463-847705DD7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06" y="3571612"/>
            <a:ext cx="4381851" cy="32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açık hava, inek, çayır, siyah içeren bir resim&#10;&#10;Açıklama otomatik olarak oluşturuldu">
            <a:extLst>
              <a:ext uri="{FF2B5EF4-FFF2-40B4-BE49-F238E27FC236}">
                <a16:creationId xmlns:a16="http://schemas.microsoft.com/office/drawing/2014/main" id="{43782996-A931-4AC7-B583-57A52129E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" b="220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6200861-5339-49AD-B5CE-C241CBF3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8747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 dirty="0" err="1">
                <a:solidFill>
                  <a:srgbClr val="FFFFFF"/>
                </a:solidFill>
              </a:rPr>
              <a:t>Teşekkürler</a:t>
            </a:r>
            <a:endParaRPr lang="en-US" sz="9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93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1587500" y="457200"/>
            <a:ext cx="908050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4300" b="1" dirty="0"/>
              <a:t>	</a:t>
            </a:r>
            <a:r>
              <a:rPr lang="tr-TR" sz="4300" b="1" i="1" dirty="0">
                <a:solidFill>
                  <a:srgbClr val="FF0000"/>
                </a:solidFill>
              </a:rPr>
              <a:t>Yol vurgunu,</a:t>
            </a:r>
            <a:r>
              <a:rPr lang="tr-TR" sz="4300" b="1" dirty="0"/>
              <a:t> </a:t>
            </a:r>
            <a:r>
              <a:rPr lang="tr-TR" sz="4300" dirty="0" err="1"/>
              <a:t>Pneumoni</a:t>
            </a:r>
            <a:r>
              <a:rPr lang="tr-TR" sz="4300" dirty="0"/>
              <a:t>, </a:t>
            </a:r>
            <a:br>
              <a:rPr lang="tr-TR" sz="4300" dirty="0"/>
            </a:br>
            <a:r>
              <a:rPr lang="tr-TR" sz="4300" dirty="0" err="1"/>
              <a:t>Fibrinli</a:t>
            </a:r>
            <a:r>
              <a:rPr lang="tr-TR" sz="4300" dirty="0"/>
              <a:t> </a:t>
            </a:r>
            <a:r>
              <a:rPr lang="tr-TR" sz="4300" dirty="0" err="1"/>
              <a:t>pneumoni</a:t>
            </a:r>
            <a:r>
              <a:rPr lang="tr-TR" sz="4300" dirty="0"/>
              <a:t>, </a:t>
            </a:r>
            <a:r>
              <a:rPr lang="tr-TR" sz="4300" dirty="0" err="1"/>
              <a:t>Lober</a:t>
            </a:r>
            <a:r>
              <a:rPr lang="tr-TR" sz="4300" dirty="0"/>
              <a:t> </a:t>
            </a:r>
            <a:r>
              <a:rPr lang="tr-TR" sz="4300" dirty="0" err="1"/>
              <a:t>pneumoni</a:t>
            </a:r>
            <a:r>
              <a:rPr lang="tr-TR" sz="4300" dirty="0"/>
              <a:t> </a:t>
            </a:r>
            <a:br>
              <a:rPr lang="tr-TR" sz="4300" dirty="0"/>
            </a:br>
            <a:r>
              <a:rPr lang="tr-TR" sz="4300" dirty="0" err="1"/>
              <a:t>Kruppoz</a:t>
            </a:r>
            <a:r>
              <a:rPr lang="tr-TR" sz="4300" dirty="0"/>
              <a:t> </a:t>
            </a:r>
            <a:r>
              <a:rPr lang="tr-TR" sz="4300" dirty="0" err="1"/>
              <a:t>pneumoni</a:t>
            </a:r>
            <a:endParaRPr lang="tr-TR" sz="43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2D02597-4453-4C3C-984C-A25CC2923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 descr="çayır, hayvan, memeli, açık hava içeren bir resim&#10;&#10;Açıklama otomatik olarak oluşturuldu">
            <a:extLst>
              <a:ext uri="{FF2B5EF4-FFF2-40B4-BE49-F238E27FC236}">
                <a16:creationId xmlns:a16="http://schemas.microsoft.com/office/drawing/2014/main" id="{8118D556-57C3-484B-B6FF-0822B8C1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41612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524234" y="51813"/>
            <a:ext cx="683873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3200" b="1" i="1" dirty="0">
                <a:solidFill>
                  <a:srgbClr val="0000FF"/>
                </a:solidFill>
              </a:rPr>
              <a:t>   </a:t>
            </a:r>
            <a:r>
              <a:rPr lang="tr-TR" sz="3200" b="1" i="1" dirty="0" err="1">
                <a:solidFill>
                  <a:srgbClr val="0000FF"/>
                </a:solidFill>
              </a:rPr>
              <a:t>Pasteurella</a:t>
            </a:r>
            <a:r>
              <a:rPr lang="tr-TR" sz="3200" b="1" i="1" dirty="0">
                <a:solidFill>
                  <a:srgbClr val="0000FF"/>
                </a:solidFill>
              </a:rPr>
              <a:t> </a:t>
            </a:r>
            <a:r>
              <a:rPr lang="tr-TR" sz="3200" b="1" i="1" dirty="0" err="1">
                <a:solidFill>
                  <a:srgbClr val="0000FF"/>
                </a:solidFill>
              </a:rPr>
              <a:t>pneumonilerinin</a:t>
            </a:r>
            <a:r>
              <a:rPr lang="tr-TR" sz="3200" b="1" i="1" dirty="0">
                <a:solidFill>
                  <a:srgbClr val="0000FF"/>
                </a:solidFill>
              </a:rPr>
              <a:t> </a:t>
            </a:r>
            <a:br>
              <a:rPr lang="tr-TR" sz="3200" b="1" i="1" dirty="0">
                <a:solidFill>
                  <a:srgbClr val="0000FF"/>
                </a:solidFill>
              </a:rPr>
            </a:br>
            <a:r>
              <a:rPr lang="tr-TR" sz="3200" b="1" i="1" dirty="0">
                <a:solidFill>
                  <a:srgbClr val="0000FF"/>
                </a:solidFill>
              </a:rPr>
              <a:t>sebep olduğu kayıplar:</a:t>
            </a:r>
            <a:endParaRPr lang="tr-TR" sz="3200" b="1" dirty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3200" b="1" dirty="0"/>
              <a:t> Ağırlık kayıpları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3200" b="1" dirty="0"/>
              <a:t> Ölümlerle olan kayıplar ( %1-10)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3200" b="1" dirty="0"/>
              <a:t> Tedavi masrafları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3200" b="1" dirty="0"/>
              <a:t> </a:t>
            </a:r>
            <a:r>
              <a:rPr lang="tr-TR" sz="3200" b="1" dirty="0" err="1"/>
              <a:t>Nüksler</a:t>
            </a:r>
            <a:r>
              <a:rPr lang="tr-TR" sz="3200" b="1" dirty="0"/>
              <a:t> ( %20-25)</a:t>
            </a:r>
          </a:p>
        </p:txBody>
      </p:sp>
      <p:pic>
        <p:nvPicPr>
          <p:cNvPr id="7173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 descr="çayır, inek, hayvan, yerleştirme içeren bir resim&#10;&#10;Açıklama otomatik olarak oluşturuldu">
            <a:extLst>
              <a:ext uri="{FF2B5EF4-FFF2-40B4-BE49-F238E27FC236}">
                <a16:creationId xmlns:a16="http://schemas.microsoft.com/office/drawing/2014/main" id="{00F12894-CE04-4677-96EF-C5D12F207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69609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09725" y="551289"/>
            <a:ext cx="11923552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800" b="1" dirty="0">
                <a:solidFill>
                  <a:srgbClr val="FF0000"/>
                </a:solidFill>
              </a:rPr>
              <a:t>Çok Faktörlü bir hastalıktır.</a:t>
            </a:r>
          </a:p>
          <a:p>
            <a:pPr>
              <a:defRPr/>
            </a:pPr>
            <a:endParaRPr lang="tr-TR" sz="2800" b="1" dirty="0"/>
          </a:p>
          <a:p>
            <a:pPr>
              <a:defRPr/>
            </a:pPr>
            <a:r>
              <a:rPr lang="tr-TR" sz="2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Stres Faktörleri</a:t>
            </a:r>
            <a:r>
              <a:rPr lang="tr-TR" sz="2600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                 </a:t>
            </a:r>
            <a:r>
              <a:rPr lang="tr-TR" sz="2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Virüsler</a:t>
            </a:r>
            <a:r>
              <a:rPr lang="tr-TR" sz="2600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                                              </a:t>
            </a:r>
            <a:r>
              <a:rPr lang="tr-TR" sz="2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Bakteriler</a:t>
            </a:r>
            <a:endParaRPr lang="tr-TR" sz="2600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tr-TR" sz="2600" dirty="0"/>
              <a:t>Nakliye		                  PI3		                           </a:t>
            </a:r>
            <a:r>
              <a:rPr lang="tr-TR" sz="2600" dirty="0" err="1"/>
              <a:t>Pasteurella</a:t>
            </a:r>
            <a:r>
              <a:rPr lang="tr-TR" sz="2600" dirty="0"/>
              <a:t> </a:t>
            </a:r>
            <a:r>
              <a:rPr lang="tr-TR" sz="2600" dirty="0" err="1"/>
              <a:t>multocida</a:t>
            </a:r>
            <a:endParaRPr lang="tr-TR" sz="2600" dirty="0"/>
          </a:p>
          <a:p>
            <a:pPr>
              <a:defRPr/>
            </a:pPr>
            <a:r>
              <a:rPr lang="tr-TR" sz="2600" dirty="0"/>
              <a:t>Besleme hataları	                  IBR		                           </a:t>
            </a:r>
            <a:r>
              <a:rPr lang="tr-TR" sz="2600" dirty="0" err="1"/>
              <a:t>Mannheimia</a:t>
            </a:r>
            <a:r>
              <a:rPr lang="tr-TR" sz="2600" dirty="0"/>
              <a:t> </a:t>
            </a:r>
            <a:r>
              <a:rPr lang="tr-TR" sz="2600" dirty="0" err="1"/>
              <a:t>haemolytica</a:t>
            </a:r>
            <a:r>
              <a:rPr lang="tr-TR" sz="2600" dirty="0"/>
              <a:t> </a:t>
            </a:r>
          </a:p>
          <a:p>
            <a:pPr>
              <a:defRPr/>
            </a:pPr>
            <a:r>
              <a:rPr lang="tr-TR" sz="2600" dirty="0"/>
              <a:t>Ani değişiklikler	                  </a:t>
            </a:r>
            <a:r>
              <a:rPr lang="tr-TR" sz="2600" u="sng" dirty="0"/>
              <a:t>BRSV</a:t>
            </a:r>
            <a:r>
              <a:rPr lang="tr-TR" sz="2600" dirty="0"/>
              <a:t>                                    </a:t>
            </a:r>
            <a:r>
              <a:rPr lang="tr-TR" sz="2600" dirty="0" err="1"/>
              <a:t>Clamydia</a:t>
            </a:r>
            <a:r>
              <a:rPr lang="tr-TR" sz="2600" dirty="0"/>
              <a:t> </a:t>
            </a:r>
            <a:r>
              <a:rPr lang="tr-TR" sz="2600" dirty="0" err="1"/>
              <a:t>psittaci</a:t>
            </a:r>
            <a:endParaRPr lang="tr-TR" sz="2600" dirty="0"/>
          </a:p>
          <a:p>
            <a:pPr>
              <a:defRPr/>
            </a:pPr>
            <a:r>
              <a:rPr lang="tr-TR" sz="2600" dirty="0">
                <a:solidFill>
                  <a:srgbClr val="FF0000"/>
                </a:solidFill>
              </a:rPr>
              <a:t>*</a:t>
            </a:r>
            <a:r>
              <a:rPr lang="tr-TR" sz="2600" dirty="0"/>
              <a:t>Yem		                                                                            </a:t>
            </a:r>
            <a:r>
              <a:rPr lang="tr-TR" sz="2600" dirty="0" err="1"/>
              <a:t>Haemophilus</a:t>
            </a:r>
            <a:r>
              <a:rPr lang="tr-TR" sz="2600" dirty="0"/>
              <a:t> </a:t>
            </a:r>
            <a:r>
              <a:rPr lang="tr-TR" sz="2600" dirty="0" err="1"/>
              <a:t>somnus</a:t>
            </a:r>
            <a:endParaRPr lang="tr-TR" sz="2600" dirty="0"/>
          </a:p>
          <a:p>
            <a:pPr>
              <a:defRPr/>
            </a:pPr>
            <a:r>
              <a:rPr lang="tr-TR" sz="2600" dirty="0">
                <a:solidFill>
                  <a:srgbClr val="FF0000"/>
                </a:solidFill>
              </a:rPr>
              <a:t>*</a:t>
            </a:r>
            <a:r>
              <a:rPr lang="tr-TR" sz="2600" dirty="0"/>
              <a:t>Yer				     </a:t>
            </a:r>
            <a:r>
              <a:rPr lang="tr-TR" sz="2600" u="sng" dirty="0"/>
              <a:t>ve diğer virüsler</a:t>
            </a:r>
            <a:r>
              <a:rPr lang="tr-TR" sz="2600" dirty="0"/>
              <a:t>;                 </a:t>
            </a:r>
            <a:r>
              <a:rPr lang="tr-TR" sz="2000" dirty="0"/>
              <a:t>(</a:t>
            </a:r>
            <a:r>
              <a:rPr lang="tr-TR" sz="2000" dirty="0" err="1"/>
              <a:t>Histophilus</a:t>
            </a:r>
            <a:r>
              <a:rPr lang="tr-TR" sz="2000" dirty="0"/>
              <a:t> </a:t>
            </a:r>
            <a:r>
              <a:rPr lang="tr-TR" sz="2000" dirty="0" err="1"/>
              <a:t>somni</a:t>
            </a:r>
            <a:r>
              <a:rPr lang="tr-TR" sz="2000" dirty="0"/>
              <a:t>)</a:t>
            </a:r>
          </a:p>
          <a:p>
            <a:pPr>
              <a:defRPr/>
            </a:pPr>
            <a:r>
              <a:rPr lang="tr-TR" sz="2600" dirty="0">
                <a:solidFill>
                  <a:srgbClr val="FF0000"/>
                </a:solidFill>
              </a:rPr>
              <a:t>*</a:t>
            </a:r>
            <a:r>
              <a:rPr lang="tr-TR" sz="2600" dirty="0"/>
              <a:t>Hava                                            </a:t>
            </a:r>
            <a:r>
              <a:rPr lang="tr-TR" sz="2300" dirty="0" err="1"/>
              <a:t>Adenovirüs</a:t>
            </a:r>
            <a:r>
              <a:rPr lang="tr-TR" sz="2300" dirty="0"/>
              <a:t>                               </a:t>
            </a:r>
            <a:r>
              <a:rPr lang="tr-TR" sz="2400" dirty="0" err="1"/>
              <a:t>Mycoplasma’lar</a:t>
            </a:r>
            <a:endParaRPr lang="tr-TR" sz="2300" dirty="0"/>
          </a:p>
          <a:p>
            <a:pPr>
              <a:defRPr/>
            </a:pPr>
            <a:r>
              <a:rPr lang="tr-TR" sz="2600" dirty="0"/>
              <a:t>Amonyak birikimi                        </a:t>
            </a:r>
            <a:r>
              <a:rPr lang="tr-TR" sz="2300" dirty="0" err="1"/>
              <a:t>Rhinovirüs</a:t>
            </a:r>
            <a:endParaRPr lang="tr-TR" sz="2300" dirty="0"/>
          </a:p>
          <a:p>
            <a:pPr>
              <a:defRPr/>
            </a:pPr>
            <a:r>
              <a:rPr lang="tr-TR" sz="2600" dirty="0"/>
              <a:t>Kalabalık,                                       </a:t>
            </a:r>
            <a:r>
              <a:rPr lang="tr-TR" sz="2300" dirty="0"/>
              <a:t>BVD</a:t>
            </a:r>
          </a:p>
          <a:p>
            <a:pPr>
              <a:defRPr/>
            </a:pPr>
            <a:r>
              <a:rPr lang="tr-TR" sz="2600" dirty="0"/>
              <a:t>Sıkışık, Havalandırmasız              </a:t>
            </a:r>
            <a:r>
              <a:rPr lang="tr-TR" sz="2300" dirty="0" err="1"/>
              <a:t>Herpesvirüs</a:t>
            </a:r>
            <a:endParaRPr lang="tr-TR" sz="2300" dirty="0"/>
          </a:p>
          <a:p>
            <a:pPr>
              <a:defRPr/>
            </a:pPr>
            <a:r>
              <a:rPr lang="tr-TR" sz="2600" dirty="0"/>
              <a:t>barınaklar.                                     </a:t>
            </a:r>
            <a:r>
              <a:rPr lang="tr-TR" sz="2300" dirty="0" err="1"/>
              <a:t>Enterovirüs</a:t>
            </a:r>
            <a:endParaRPr lang="tr-TR" sz="2300" dirty="0"/>
          </a:p>
          <a:p>
            <a:pPr>
              <a:defRPr/>
            </a:pPr>
            <a:r>
              <a:rPr lang="tr-TR" sz="2600" dirty="0"/>
              <a:t>                                                        </a:t>
            </a:r>
            <a:r>
              <a:rPr lang="tr-TR" sz="2300" dirty="0" err="1"/>
              <a:t>Reovirüs</a:t>
            </a:r>
            <a:endParaRPr lang="tr-TR" sz="2300" dirty="0"/>
          </a:p>
        </p:txBody>
      </p:sp>
      <p:pic>
        <p:nvPicPr>
          <p:cNvPr id="5" name="Resim 5">
            <a:extLst>
              <a:ext uri="{FF2B5EF4-FFF2-40B4-BE49-F238E27FC236}">
                <a16:creationId xmlns:a16="http://schemas.microsoft.com/office/drawing/2014/main" id="{0C227A5F-474D-4739-88F5-209C6C9E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 descr="açık hava, dağ, inek, memeli içeren bir resim&#10;&#10;Açıklama otomatik olarak oluşturuldu">
            <a:extLst>
              <a:ext uri="{FF2B5EF4-FFF2-40B4-BE49-F238E27FC236}">
                <a16:creationId xmlns:a16="http://schemas.microsoft.com/office/drawing/2014/main" id="{801973FF-C390-4B9C-838C-9A678000E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59" y="4429653"/>
            <a:ext cx="3002902" cy="22521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423086" y="762026"/>
            <a:ext cx="93458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3200" dirty="0"/>
              <a:t> </a:t>
            </a:r>
            <a:r>
              <a:rPr lang="tr-TR" sz="3200" dirty="0" err="1"/>
              <a:t>Pasteurella</a:t>
            </a:r>
            <a:r>
              <a:rPr lang="tr-TR" sz="3200" dirty="0"/>
              <a:t> ve </a:t>
            </a:r>
            <a:r>
              <a:rPr lang="tr-TR" sz="3200" dirty="0" err="1"/>
              <a:t>Mannheimia’lar</a:t>
            </a:r>
            <a:r>
              <a:rPr lang="tr-TR" sz="3200" dirty="0"/>
              <a:t> </a:t>
            </a:r>
            <a:r>
              <a:rPr lang="tr-TR" sz="3200" dirty="0" err="1"/>
              <a:t>endotoksin</a:t>
            </a:r>
            <a:r>
              <a:rPr lang="tr-TR" sz="3200" dirty="0"/>
              <a:t> </a:t>
            </a:r>
            <a:br>
              <a:rPr lang="tr-TR" sz="3200" dirty="0"/>
            </a:br>
            <a:r>
              <a:rPr lang="tr-TR" sz="3200" dirty="0"/>
              <a:t> salgılayarak </a:t>
            </a:r>
            <a:r>
              <a:rPr lang="tr-TR" sz="3200" b="1" i="1" dirty="0">
                <a:solidFill>
                  <a:srgbClr val="FF0000"/>
                </a:solidFill>
              </a:rPr>
              <a:t>AKCİĞER alveollerinde</a:t>
            </a:r>
            <a:r>
              <a:rPr lang="tr-TR" sz="3200" i="1" dirty="0">
                <a:solidFill>
                  <a:srgbClr val="FF0000"/>
                </a:solidFill>
              </a:rPr>
              <a:t> </a:t>
            </a:r>
            <a:r>
              <a:rPr lang="tr-TR" sz="3200" b="1" i="1" dirty="0" err="1">
                <a:solidFill>
                  <a:srgbClr val="FF0000"/>
                </a:solidFill>
              </a:rPr>
              <a:t>nekroz’a</a:t>
            </a:r>
            <a:r>
              <a:rPr lang="tr-TR" sz="3200" b="1" u="sng" dirty="0"/>
              <a:t> </a:t>
            </a:r>
            <a:br>
              <a:rPr lang="tr-TR" sz="3200" b="1" u="sng" dirty="0"/>
            </a:br>
            <a:r>
              <a:rPr lang="tr-TR" sz="3200" b="1" dirty="0"/>
              <a:t> </a:t>
            </a:r>
            <a:r>
              <a:rPr lang="tr-TR" sz="3200" dirty="0"/>
              <a:t>sebep olurlar.</a:t>
            </a:r>
          </a:p>
        </p:txBody>
      </p:sp>
      <p:pic>
        <p:nvPicPr>
          <p:cNvPr id="3" name="Resim 2" descr="çit, inek, tel, açık hava içeren bir resim&#10;&#10;Açıklama otomatik olarak oluşturuldu">
            <a:extLst>
              <a:ext uri="{FF2B5EF4-FFF2-40B4-BE49-F238E27FC236}">
                <a16:creationId xmlns:a16="http://schemas.microsoft.com/office/drawing/2014/main" id="{87F2438A-CA2E-4663-9799-12E6B5C2B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0" y="2503055"/>
            <a:ext cx="4958994" cy="3719246"/>
          </a:xfrm>
          <a:prstGeom prst="rect">
            <a:avLst/>
          </a:prstGeom>
        </p:spPr>
      </p:pic>
      <p:pic>
        <p:nvPicPr>
          <p:cNvPr id="5" name="Resim 5">
            <a:extLst>
              <a:ext uri="{FF2B5EF4-FFF2-40B4-BE49-F238E27FC236}">
                <a16:creationId xmlns:a16="http://schemas.microsoft.com/office/drawing/2014/main" id="{D37035C1-C05F-445A-BC0D-73EBCC0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 descr="inek, çayır, alan, sığır içeren bir resim&#10;&#10;Açıklama otomatik olarak oluşturuldu">
            <a:extLst>
              <a:ext uri="{FF2B5EF4-FFF2-40B4-BE49-F238E27FC236}">
                <a16:creationId xmlns:a16="http://schemas.microsoft.com/office/drawing/2014/main" id="{2BC78310-7578-4601-976B-D3C8CFD96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61" y="2503055"/>
            <a:ext cx="4958994" cy="37192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88158CB8-0953-4F0D-80DC-B8E0D544B886}"/>
              </a:ext>
            </a:extLst>
          </p:cNvPr>
          <p:cNvSpPr txBox="1"/>
          <p:nvPr/>
        </p:nvSpPr>
        <p:spPr>
          <a:xfrm>
            <a:off x="77140" y="111326"/>
            <a:ext cx="12037719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800" dirty="0"/>
              <a:t>Akciğerdeki hava keseleri hasara uğradığında içlerine </a:t>
            </a:r>
          </a:p>
          <a:p>
            <a:pPr algn="ctr"/>
            <a:r>
              <a:rPr lang="tr-TR" sz="3800" dirty="0"/>
              <a:t>kanlı bir sıvı dolar. Halk arasındaki deyimle  hava dolması</a:t>
            </a:r>
          </a:p>
          <a:p>
            <a:pPr algn="ctr"/>
            <a:r>
              <a:rPr lang="tr-TR" sz="3800" dirty="0"/>
              <a:t> gereken keseciklere « kan oturur ». </a:t>
            </a:r>
          </a:p>
          <a:p>
            <a:pPr algn="ctr"/>
            <a:r>
              <a:rPr lang="tr-TR" sz="3800" dirty="0"/>
              <a:t>Hayvanın göğüs bölgesinde ağrı vardır ve hava keseciklerine </a:t>
            </a:r>
          </a:p>
          <a:p>
            <a:pPr algn="ctr"/>
            <a:r>
              <a:rPr lang="tr-TR" sz="3800" dirty="0"/>
              <a:t>kan oturduğu için soluk aldığında havanın dolacağı yer</a:t>
            </a:r>
          </a:p>
          <a:p>
            <a:pPr algn="ctr"/>
            <a:r>
              <a:rPr lang="tr-TR" sz="3800" dirty="0"/>
              <a:t>kalmamıştır. Bu yüzden sık soluma ve «karnını dövme»</a:t>
            </a:r>
          </a:p>
          <a:p>
            <a:pPr algn="ctr"/>
            <a:r>
              <a:rPr lang="tr-TR" sz="3800" dirty="0"/>
              <a:t>gayet belirgindir.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9B9184E-ED59-4B3F-B3A6-27F0E06F6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 descr="çayır, inek, açık hava, memeli içeren bir resim&#10;&#10;Açıklama otomatik olarak oluşturuldu">
            <a:extLst>
              <a:ext uri="{FF2B5EF4-FFF2-40B4-BE49-F238E27FC236}">
                <a16:creationId xmlns:a16="http://schemas.microsoft.com/office/drawing/2014/main" id="{AC028610-C363-4533-906E-D6D1B4C53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23" y="4297087"/>
            <a:ext cx="3414551" cy="2560913"/>
          </a:xfrm>
          <a:prstGeom prst="rect">
            <a:avLst/>
          </a:prstGeom>
        </p:spPr>
      </p:pic>
      <p:pic>
        <p:nvPicPr>
          <p:cNvPr id="7" name="Resim 6" descr="çayır, dağ, açık hava, inek içeren bir resim&#10;&#10;Açıklama otomatik olarak oluşturuldu">
            <a:extLst>
              <a:ext uri="{FF2B5EF4-FFF2-40B4-BE49-F238E27FC236}">
                <a16:creationId xmlns:a16="http://schemas.microsoft.com/office/drawing/2014/main" id="{5859290C-94D5-48C4-A91F-2F78C3F46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59" y="4297087"/>
            <a:ext cx="3414551" cy="25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6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89D65E86-0136-4E30-B383-BB1028D96B6E}"/>
              </a:ext>
            </a:extLst>
          </p:cNvPr>
          <p:cNvSpPr txBox="1"/>
          <p:nvPr/>
        </p:nvSpPr>
        <p:spPr>
          <a:xfrm>
            <a:off x="436228" y="520117"/>
            <a:ext cx="12024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>
                <a:solidFill>
                  <a:srgbClr val="FF0000"/>
                </a:solidFill>
              </a:rPr>
              <a:t>Solunum yolu enfeksiyonlarında görülen belirtiler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2D58D12-CB65-4456-AD95-1C3C77FC5336}"/>
              </a:ext>
            </a:extLst>
          </p:cNvPr>
          <p:cNvSpPr txBox="1"/>
          <p:nvPr/>
        </p:nvSpPr>
        <p:spPr>
          <a:xfrm>
            <a:off x="134811" y="1462319"/>
            <a:ext cx="78353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Yüksek ateş ( başlangıçta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Durgunluk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İştahsızlık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Burun akıntısı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Solunum güçlüğü  ( sık ve </a:t>
            </a:r>
            <a:r>
              <a:rPr lang="tr-TR" sz="3200" dirty="0" err="1"/>
              <a:t>yüzlek</a:t>
            </a:r>
            <a:r>
              <a:rPr lang="tr-TR" sz="3200" dirty="0"/>
              <a:t> solunum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Karnını dövme ( diyafram solunumu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Öksürük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/>
              <a:t>Zayıflama</a:t>
            </a:r>
          </a:p>
        </p:txBody>
      </p:sp>
      <p:pic>
        <p:nvPicPr>
          <p:cNvPr id="7" name="Resim 5">
            <a:extLst>
              <a:ext uri="{FF2B5EF4-FFF2-40B4-BE49-F238E27FC236}">
                <a16:creationId xmlns:a16="http://schemas.microsoft.com/office/drawing/2014/main" id="{860D836E-BD05-4261-B86E-358D43614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 descr="inek, çayır, sürü, memeli içeren bir resim&#10;&#10;Açıklama otomatik olarak oluşturuldu">
            <a:extLst>
              <a:ext uri="{FF2B5EF4-FFF2-40B4-BE49-F238E27FC236}">
                <a16:creationId xmlns:a16="http://schemas.microsoft.com/office/drawing/2014/main" id="{BC16A176-3B44-4130-9B47-66826D4F8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81" y="1780309"/>
            <a:ext cx="4396508" cy="329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46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9144000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5">
            <a:extLst>
              <a:ext uri="{FF2B5EF4-FFF2-40B4-BE49-F238E27FC236}">
                <a16:creationId xmlns:a16="http://schemas.microsoft.com/office/drawing/2014/main" id="{5C55B934-FCB1-4B18-BEDB-A1CDE8BA1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662112" y="346746"/>
            <a:ext cx="88677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3000" b="1" dirty="0"/>
              <a:t> </a:t>
            </a:r>
            <a:r>
              <a:rPr lang="tr-TR" sz="3000" b="1" dirty="0" err="1"/>
              <a:t>Pasteurella</a:t>
            </a:r>
            <a:r>
              <a:rPr lang="tr-TR" sz="3000" b="1" dirty="0"/>
              <a:t> </a:t>
            </a:r>
            <a:r>
              <a:rPr lang="tr-TR" sz="3000" b="1" dirty="0" err="1"/>
              <a:t>pneumonilerinde</a:t>
            </a:r>
            <a:r>
              <a:rPr lang="tr-TR" sz="3000" b="1" dirty="0"/>
              <a:t> önemli olan </a:t>
            </a:r>
            <a:br>
              <a:rPr lang="tr-TR" sz="3000" b="1" dirty="0"/>
            </a:br>
            <a:r>
              <a:rPr lang="tr-TR" sz="3000" b="1" dirty="0"/>
              <a:t> </a:t>
            </a:r>
            <a:r>
              <a:rPr lang="tr-TR" sz="3000" b="1" i="1" dirty="0">
                <a:solidFill>
                  <a:srgbClr val="FF0000"/>
                </a:solidFill>
              </a:rPr>
              <a:t>KORUYUCU HEKİMLİK</a:t>
            </a:r>
            <a:r>
              <a:rPr lang="tr-TR" sz="3000" b="1" dirty="0"/>
              <a:t> tir.</a:t>
            </a:r>
            <a:br>
              <a:rPr lang="tr-TR" sz="3000" b="1" dirty="0"/>
            </a:br>
            <a:endParaRPr lang="tr-TR" sz="3000" b="1" dirty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3000" b="1" i="1" dirty="0">
                <a:solidFill>
                  <a:srgbClr val="0000FF"/>
                </a:solidFill>
              </a:rPr>
              <a:t> Tedavi masraflıdır.  Her zaman başarılı olmaz.</a:t>
            </a:r>
          </a:p>
        </p:txBody>
      </p:sp>
      <p:pic>
        <p:nvPicPr>
          <p:cNvPr id="5" name="Resim 5">
            <a:extLst>
              <a:ext uri="{FF2B5EF4-FFF2-40B4-BE49-F238E27FC236}">
                <a16:creationId xmlns:a16="http://schemas.microsoft.com/office/drawing/2014/main" id="{AFAFC9FF-91DA-49B9-BE75-E8AD6AAE7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61" y="6434356"/>
            <a:ext cx="1259430" cy="4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 descr="çit, siyah, koyun, dağ içeren bir resim&#10;&#10;Açıklama otomatik olarak oluşturuldu">
            <a:extLst>
              <a:ext uri="{FF2B5EF4-FFF2-40B4-BE49-F238E27FC236}">
                <a16:creationId xmlns:a16="http://schemas.microsoft.com/office/drawing/2014/main" id="{329506A1-7090-4620-8FE6-A7A91ECEC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1" y="2576946"/>
            <a:ext cx="4784436" cy="3588327"/>
          </a:xfrm>
          <a:prstGeom prst="rect">
            <a:avLst/>
          </a:prstGeom>
        </p:spPr>
      </p:pic>
      <p:pic>
        <p:nvPicPr>
          <p:cNvPr id="6" name="Resim 5" descr="dağ, çayır, açık hava, inek içeren bir resim&#10;&#10;Açıklama otomatik olarak oluşturuldu">
            <a:extLst>
              <a:ext uri="{FF2B5EF4-FFF2-40B4-BE49-F238E27FC236}">
                <a16:creationId xmlns:a16="http://schemas.microsoft.com/office/drawing/2014/main" id="{888EE109-2C83-4B22-9E28-8D51B5EB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5" y="2576946"/>
            <a:ext cx="4784437" cy="3588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372</Words>
  <Application>Microsoft Office PowerPoint</Application>
  <PresentationFormat>Geniş ekran</PresentationFormat>
  <Paragraphs>59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Rıfat Erdoğan</dc:creator>
  <cp:lastModifiedBy>Rıfat Erdoğan</cp:lastModifiedBy>
  <cp:revision>2</cp:revision>
  <dcterms:created xsi:type="dcterms:W3CDTF">2020-02-19T08:10:13Z</dcterms:created>
  <dcterms:modified xsi:type="dcterms:W3CDTF">2020-02-19T08:26:07Z</dcterms:modified>
</cp:coreProperties>
</file>